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8" r:id="rId13"/>
    <p:sldId id="272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iXNDQzeUTHJdadXTmWPNR17k/9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5"/>
  </p:normalViewPr>
  <p:slideViewPr>
    <p:cSldViewPr>
      <p:cViewPr varScale="1">
        <p:scale>
          <a:sx n="94" d="100"/>
          <a:sy n="94" d="100"/>
        </p:scale>
        <p:origin x="10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053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061aed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061aed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8061aed46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61aed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61aed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8061aed460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061aed4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061aed46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8061aed46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6" name="Google Shape;26;p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41" name="Google Shape;41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2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7" name="Google Shape;17;p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ara@abiaids.org.br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766700" y="785851"/>
            <a:ext cx="108810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3600"/>
              <a:buFont typeface="Calibri"/>
              <a:buNone/>
            </a:pPr>
            <a:endParaRPr sz="3600" b="1">
              <a:solidFill>
                <a:srgbClr val="AB620D"/>
              </a:solidFill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3600"/>
              <a:buFont typeface="Calibri"/>
              <a:buNone/>
            </a:pPr>
            <a:endParaRPr sz="3600" b="1">
              <a:solidFill>
                <a:srgbClr val="AB620D"/>
              </a:solidFill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3600"/>
              <a:buFont typeface="Calibri"/>
              <a:buNone/>
            </a:pPr>
            <a:endParaRPr sz="3600" b="1">
              <a:solidFill>
                <a:srgbClr val="AB620D"/>
              </a:solidFill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3600"/>
              <a:buFont typeface="Calibri"/>
              <a:buNone/>
            </a:pPr>
            <a:endParaRPr sz="3600" b="1">
              <a:solidFill>
                <a:srgbClr val="AB620D"/>
              </a:solidFill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B620D"/>
              </a:buClr>
              <a:buSzPts val="3600"/>
              <a:buFont typeface="Calibri"/>
              <a:buNone/>
            </a:pPr>
            <a:r>
              <a:rPr lang="pt-BR" sz="3600" b="1">
                <a:solidFill>
                  <a:srgbClr val="AB620D"/>
                </a:solidFill>
              </a:rPr>
              <a:t>EPIDEMIAS COMPORTAM MONOPÓLIOS? </a:t>
            </a:r>
            <a:br>
              <a:rPr lang="pt-BR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456513" y="2673246"/>
            <a:ext cx="11345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5"/>
              <a:buFont typeface="Calibri"/>
              <a:buNone/>
            </a:pPr>
            <a:r>
              <a:rPr lang="pt-BR" sz="2605" dirty="0">
                <a:solidFill>
                  <a:srgbClr val="AB620D"/>
                </a:solidFill>
              </a:rPr>
              <a:t>PATENTES FARMACÊUTICAS E SAÚDE: AIDS E COVID-19</a:t>
            </a:r>
            <a:endParaRPr sz="184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333310" y="4363168"/>
            <a:ext cx="35918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B620D"/>
                </a:solidFill>
              </a:rPr>
              <a:t>Pedro Villardi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dirty="0">
                <a:solidFill>
                  <a:srgbClr val="AB620D"/>
                </a:solidFill>
              </a:rPr>
              <a:t>Julho </a:t>
            </a:r>
            <a:r>
              <a:rPr lang="pt-BR" sz="2400" b="0" i="0" u="none" strike="noStrike" cap="none" dirty="0">
                <a:solidFill>
                  <a:srgbClr val="AB620D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pt-BR" sz="2400" dirty="0">
                <a:solidFill>
                  <a:srgbClr val="AB620D"/>
                </a:solidFill>
              </a:rPr>
              <a:t>20</a:t>
            </a:r>
            <a:endParaRPr sz="2400" b="0" i="0" u="none" strike="noStrike" cap="none" dirty="0">
              <a:solidFill>
                <a:srgbClr val="AB62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77" y="5012266"/>
            <a:ext cx="842119" cy="108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4076" y="5211114"/>
            <a:ext cx="3627919" cy="9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61aed460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Inovação em tempos de COVID-19</a:t>
            </a:r>
            <a:endParaRPr/>
          </a:p>
        </p:txBody>
      </p:sp>
      <p:sp>
        <p:nvSpPr>
          <p:cNvPr id="186" name="Google Shape;186;g8061aed460_0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-"/>
            </a:pPr>
            <a:r>
              <a:rPr lang="pt-BR" sz="2300"/>
              <a:t>mais de 100 países pesquisando tecnologias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pt-BR" sz="2300"/>
              <a:t>Pipeline: como estão as pesquisas (11/05 - Fonte: Policy Curves R&amp;D Tracker)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187 desenvolver diagnóstico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151 para tratamentos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121 para vacinas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pt-BR" sz="2300"/>
              <a:t>Pesquisas clínicas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721 no mundo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13 no Brasil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/>
              <a:t>Grande esforço global. Como garantir a distribuição desse esforço de maneira equitativa?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Remdesivir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Preço anunciado pela </a:t>
            </a:r>
            <a:r>
              <a:rPr lang="pt-BR" dirty="0" err="1"/>
              <a:t>Gilead</a:t>
            </a:r>
            <a:endParaRPr lang="pt-BR" dirty="0"/>
          </a:p>
          <a:p>
            <a:pPr lvl="1"/>
            <a:r>
              <a:rPr lang="pt-BR" dirty="0"/>
              <a:t>US$ 2.340</a:t>
            </a:r>
          </a:p>
          <a:p>
            <a:pPr lvl="1"/>
            <a:r>
              <a:rPr lang="pt-BR" dirty="0"/>
              <a:t>Brasil fora dos países da licença voluntária</a:t>
            </a:r>
          </a:p>
          <a:p>
            <a:pPr lvl="1"/>
            <a:r>
              <a:rPr lang="pt-BR" dirty="0"/>
              <a:t>Há opções de fornecedores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29807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061aed460_0_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empresas cobrarão preços justos?</a:t>
            </a:r>
            <a:endParaRPr/>
          </a:p>
        </p:txBody>
      </p:sp>
      <p:sp>
        <p:nvSpPr>
          <p:cNvPr id="201" name="Google Shape;201;g8061aed460_0_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g8061aed460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77" y="1845725"/>
            <a:ext cx="6524557" cy="40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Vacinas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Brasil fechou parcerias para a transferência de tecnologia de duas candidatas</a:t>
            </a:r>
          </a:p>
          <a:p>
            <a:r>
              <a:rPr lang="pt-BR" dirty="0"/>
              <a:t>Há outras 11 em fase III</a:t>
            </a:r>
          </a:p>
          <a:p>
            <a:r>
              <a:rPr lang="pt-BR" dirty="0"/>
              <a:t>Um acordo para cada?</a:t>
            </a:r>
          </a:p>
        </p:txBody>
      </p:sp>
    </p:spTree>
    <p:extLst>
      <p:ext uri="{BB962C8B-B14F-4D97-AF65-F5344CB8AC3E}">
        <p14:creationId xmlns:p14="http://schemas.microsoft.com/office/powerpoint/2010/main" val="370268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61aed460_0_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garantir acesso?</a:t>
            </a:r>
            <a:endParaRPr/>
          </a:p>
        </p:txBody>
      </p:sp>
      <p:sp>
        <p:nvSpPr>
          <p:cNvPr id="209" name="Google Shape;209;g8061aed460_0_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No mundo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pt-BR"/>
              <a:t>Coordenação das pesquisas e mecanismos que garantam distribuição equitativa das tecnologias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No Brasil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pt-BR"/>
              <a:t>Aprovação do PL 1462/2020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importância da licença compulsória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7586" y="699242"/>
            <a:ext cx="1881928" cy="243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430" y="3547317"/>
            <a:ext cx="25431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/>
        </p:nvSpPr>
        <p:spPr>
          <a:xfrm>
            <a:off x="3667475" y="4319048"/>
            <a:ext cx="4257300" cy="15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Obrigad</a:t>
            </a:r>
            <a:r>
              <a:rPr lang="pt-BR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-BR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pedro</a:t>
            </a:r>
            <a:r>
              <a:rPr lang="pt-BR" sz="2400" b="0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@abiaids.org.br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instagram: @deolhonaspatentes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twitter: @GTPI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www.deolhonaspatentes.org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>
                <a:solidFill>
                  <a:srgbClr val="B45F06"/>
                </a:solidFill>
              </a:rPr>
              <a:t>QUEM SOMOS</a:t>
            </a:r>
            <a:r>
              <a:rPr lang="pt-BR" sz="4800" i="0" u="none" strike="noStrike" cap="none">
                <a:solidFill>
                  <a:srgbClr val="B45F06"/>
                </a:solidFill>
              </a:rPr>
              <a:t>?</a:t>
            </a:r>
            <a:endParaRPr sz="4800" i="0" u="none" strike="noStrike" cap="none">
              <a:solidFill>
                <a:srgbClr val="B45F06"/>
              </a:solidFill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569" y="1841864"/>
            <a:ext cx="6408712" cy="440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>
                <a:solidFill>
                  <a:srgbClr val="B45F06"/>
                </a:solidFill>
              </a:rPr>
              <a:t>REDES QUE FAZEMOS PARTE</a:t>
            </a:r>
            <a:endParaRPr sz="4800" b="0" i="0" u="none" strike="noStrike" cap="none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1930309"/>
            <a:ext cx="5294252" cy="217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" y="4674734"/>
            <a:ext cx="61817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5070" y="2034811"/>
            <a:ext cx="3440610" cy="196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1041300" y="358276"/>
            <a:ext cx="101094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4000">
                <a:solidFill>
                  <a:srgbClr val="B45F06"/>
                </a:solidFill>
              </a:rPr>
              <a:t>O QUE PATENTES TEM A VER COM SAÚDE? </a:t>
            </a:r>
            <a:endParaRPr sz="4000">
              <a:solidFill>
                <a:srgbClr val="B45F06"/>
              </a:solidFill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442050" y="1361939"/>
            <a:ext cx="113079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None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 que é uma patente? </a:t>
            </a:r>
            <a:endParaRPr/>
          </a:p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None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 prática: patentes geram MONOPÓLIOS e exclusividade para explorar uma determinada tecnologia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Como chegamos até aqui?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-"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1994: Criação da OMC e assinatura do Acordo TRIPS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-"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1996: modificação da lei brasileira (como era até então?)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Resultado: 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grandes laboratórios farmacêuticos transnacionais vendem medicamentos pelo preço que quiserem. 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muitas pessoas ficam sem acesso a medicamentos essenciais 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pt-BR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políticas públicas de saúde são ameaçadas ou mesmo inviabilizadas</a:t>
            </a:r>
            <a:r>
              <a:rPr lang="pt-BR" sz="1600">
                <a:solidFill>
                  <a:srgbClr val="AB620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pt-BR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20165"/>
          <a:stretch/>
        </p:blipFill>
        <p:spPr>
          <a:xfrm>
            <a:off x="1354665" y="0"/>
            <a:ext cx="2743201" cy="164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3945466" y="446782"/>
            <a:ext cx="69257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sustentabilidade das política de acesso a medicamentos do SUS</a:t>
            </a:r>
            <a:endParaRPr sz="32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304800" y="1970782"/>
            <a:ext cx="9042399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Sistema Único de Saúde (SUS)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Universal, Integral e gratuito – saúde como direito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Aprovação da Lei nº 9.279/1996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Aprovação da Lei n 9.313/96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Tensão: acesso universal e medicamentos em situação de monopólio </a:t>
            </a:r>
            <a:endParaRPr/>
          </a:p>
          <a:p>
            <a:pPr marL="2857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Entre 2003 e 2012: aumento de oito vezes; +/- 1,5 bilhões de dólares em 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Entre 1999 e 2015 o aumento das gastos con a compra de ARV foi de mais de 90%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Número de medicamentos ARV em situación de monopólio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1999: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2017: 11 </a:t>
            </a:r>
            <a:endParaRPr sz="22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8443" y="1318780"/>
            <a:ext cx="2670890" cy="517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1172094" y="235527"/>
            <a:ext cx="9908771" cy="71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>
                <a:solidFill>
                  <a:srgbClr val="AB620D"/>
                </a:solidFill>
              </a:rPr>
              <a:t>De quem estamos falando?</a:t>
            </a:r>
            <a:endParaRPr>
              <a:solidFill>
                <a:srgbClr val="AB620D"/>
              </a:solidFill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293" y="1297094"/>
            <a:ext cx="5934883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994" y="947651"/>
            <a:ext cx="3871364" cy="463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8993"/>
            <a:ext cx="3323512" cy="18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3505200" y="507390"/>
            <a:ext cx="8009157" cy="78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pt-BR" sz="4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KALETRA (Lopinavir/Ritonavir)</a:t>
            </a:r>
            <a:endParaRPr sz="4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249073" y="2224655"/>
            <a:ext cx="5195763" cy="324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 2005, representava aproximadamente 30% de todo o gasto do Programa Nacional DST/AIDS com  compra de medicamentos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Declaração de interesse público do Kaletra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Em outubro de 2005, foi firmado um contrato entre o governo brasileiro e o Laboratório Abbott para o fornecimento do medicamento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Ação Civil Pública: SC e Minitério Público Federal vs governo e Abbot 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750" y="1293129"/>
            <a:ext cx="5233295" cy="510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2566"/>
            <a:ext cx="4908614" cy="378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8614" y="1845734"/>
            <a:ext cx="6948811" cy="297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1357745" y="349443"/>
            <a:ext cx="9340735" cy="14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3600">
                <a:solidFill>
                  <a:srgbClr val="AB620D"/>
                </a:solidFill>
              </a:rPr>
              <a:t>Violações do Direito à Saúde:</a:t>
            </a:r>
            <a:br>
              <a:rPr lang="pt-BR" sz="3600">
                <a:solidFill>
                  <a:srgbClr val="AB620D"/>
                </a:solidFill>
              </a:rPr>
            </a:br>
            <a:r>
              <a:rPr lang="pt-BR" sz="3600">
                <a:solidFill>
                  <a:srgbClr val="AB620D"/>
                </a:solidFill>
              </a:rPr>
              <a:t> práticas de maximização de lucro utilizadas por corporações farmacêuticas </a:t>
            </a:r>
            <a:endParaRPr sz="3600">
              <a:solidFill>
                <a:srgbClr val="AB620D"/>
              </a:solidFill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-191193" y="1707188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pt-BR" sz="2400">
                <a:solidFill>
                  <a:srgbClr val="AB620D"/>
                </a:solidFill>
              </a:rPr>
              <a:t>- Patenteamento indevido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pt-BR" sz="2400">
                <a:solidFill>
                  <a:srgbClr val="AB620D"/>
                </a:solidFill>
              </a:rPr>
              <a:t>- Evergreening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pt-BR" sz="2400">
                <a:solidFill>
                  <a:srgbClr val="AB620D"/>
                </a:solidFill>
              </a:rPr>
              <a:t>- Doenças Negligenciadas e falta de Inovação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pt-BR" sz="2400">
                <a:solidFill>
                  <a:srgbClr val="AB620D"/>
                </a:solidFill>
              </a:rPr>
              <a:t>- Captura Corporativa | Local e Mundial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pt-BR" sz="2400">
                <a:solidFill>
                  <a:srgbClr val="AB620D"/>
                </a:solidFill>
              </a:rPr>
              <a:t>- Pressão Política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pt-BR" sz="2400">
                <a:solidFill>
                  <a:srgbClr val="AB620D"/>
                </a:solidFill>
              </a:rPr>
              <a:t>- Ataques Jurídicos </a:t>
            </a:r>
            <a:endParaRPr sz="2400">
              <a:solidFill>
                <a:srgbClr val="AB620D"/>
              </a:solidFill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946" y="3626181"/>
            <a:ext cx="3134132" cy="323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077" y="1707188"/>
            <a:ext cx="4223230" cy="515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487</Words>
  <Application>Microsoft Macintosh PowerPoint</Application>
  <PresentationFormat>Widescreen</PresentationFormat>
  <Paragraphs>90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Retrospectiva</vt:lpstr>
      <vt:lpstr>    EPIDEMIAS COMPORTAM MONOPÓLIOS?  </vt:lpstr>
      <vt:lpstr>QUEM SOMOS?</vt:lpstr>
      <vt:lpstr>REDES QUE FAZEMOS PARTE</vt:lpstr>
      <vt:lpstr>O QUE PATENTES TEM A VER COM SAÚDE? </vt:lpstr>
      <vt:lpstr>Apresentação do PowerPoint</vt:lpstr>
      <vt:lpstr>De quem estamos falando?</vt:lpstr>
      <vt:lpstr>KALETRA (Lopinavir/Ritonavir)</vt:lpstr>
      <vt:lpstr>Apresentação do PowerPoint</vt:lpstr>
      <vt:lpstr>Violações do Direito à Saúde:  práticas de maximização de lucro utilizadas por corporações farmacêuticas </vt:lpstr>
      <vt:lpstr>Inovação em tempos de COVID-19</vt:lpstr>
      <vt:lpstr>Remdesivir</vt:lpstr>
      <vt:lpstr>As empresas cobrarão preços justos?</vt:lpstr>
      <vt:lpstr>Vacinas</vt:lpstr>
      <vt:lpstr>Como garantir acesso?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EPIDEMIAS COMPORTAM MONOPÓLIOS?</dc:title>
  <dc:creator>Abia1</dc:creator>
  <cp:lastModifiedBy>Rajnia Rodrigues</cp:lastModifiedBy>
  <cp:revision>2</cp:revision>
  <dcterms:modified xsi:type="dcterms:W3CDTF">2020-07-08T16:39:29Z</dcterms:modified>
</cp:coreProperties>
</file>