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7" r:id="rId6"/>
    <p:sldId id="268" r:id="rId7"/>
    <p:sldId id="270" r:id="rId8"/>
    <p:sldId id="259" r:id="rId9"/>
    <p:sldId id="269" r:id="rId10"/>
    <p:sldId id="262" r:id="rId11"/>
    <p:sldId id="264" r:id="rId12"/>
    <p:sldId id="265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7CF9-2440-407C-9187-CB60296E73E1}" type="datetimeFigureOut">
              <a:rPr lang="pt-BR" smtClean="0"/>
              <a:pPr/>
              <a:t>10/07/2020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DE6B-CDAE-44B4-B63D-2B4B6498DB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7CF9-2440-407C-9187-CB60296E73E1}" type="datetimeFigureOut">
              <a:rPr lang="pt-BR" smtClean="0"/>
              <a:pPr/>
              <a:t>10/07/2020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DE6B-CDAE-44B4-B63D-2B4B6498DB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7CF9-2440-407C-9187-CB60296E73E1}" type="datetimeFigureOut">
              <a:rPr lang="pt-BR" smtClean="0"/>
              <a:pPr/>
              <a:t>10/07/2020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DE6B-CDAE-44B4-B63D-2B4B6498DB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7CF9-2440-407C-9187-CB60296E73E1}" type="datetimeFigureOut">
              <a:rPr lang="pt-BR" smtClean="0"/>
              <a:pPr/>
              <a:t>10/07/2020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DE6B-CDAE-44B4-B63D-2B4B6498DB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7CF9-2440-407C-9187-CB60296E73E1}" type="datetimeFigureOut">
              <a:rPr lang="pt-BR" smtClean="0"/>
              <a:pPr/>
              <a:t>10/07/2020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DE6B-CDAE-44B4-B63D-2B4B6498DB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7CF9-2440-407C-9187-CB60296E73E1}" type="datetimeFigureOut">
              <a:rPr lang="pt-BR" smtClean="0"/>
              <a:pPr/>
              <a:t>10/07/2020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DE6B-CDAE-44B4-B63D-2B4B6498DB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7CF9-2440-407C-9187-CB60296E73E1}" type="datetimeFigureOut">
              <a:rPr lang="pt-BR" smtClean="0"/>
              <a:pPr/>
              <a:t>10/07/2020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DE6B-CDAE-44B4-B63D-2B4B6498DB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7CF9-2440-407C-9187-CB60296E73E1}" type="datetimeFigureOut">
              <a:rPr lang="pt-BR" smtClean="0"/>
              <a:pPr/>
              <a:t>10/07/2020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DE6B-CDAE-44B4-B63D-2B4B6498DB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7CF9-2440-407C-9187-CB60296E73E1}" type="datetimeFigureOut">
              <a:rPr lang="pt-BR" smtClean="0"/>
              <a:pPr/>
              <a:t>10/07/2020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DE6B-CDAE-44B4-B63D-2B4B6498DB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7CF9-2440-407C-9187-CB60296E73E1}" type="datetimeFigureOut">
              <a:rPr lang="pt-BR" smtClean="0"/>
              <a:pPr/>
              <a:t>10/07/2020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DE6B-CDAE-44B4-B63D-2B4B6498DB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7CF9-2440-407C-9187-CB60296E73E1}" type="datetimeFigureOut">
              <a:rPr lang="pt-BR" smtClean="0"/>
              <a:pPr/>
              <a:t>10/07/2020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DE6B-CDAE-44B4-B63D-2B4B6498DB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97CF9-2440-407C-9187-CB60296E73E1}" type="datetimeFigureOut">
              <a:rPr lang="pt-BR" smtClean="0"/>
              <a:pPr/>
              <a:t>10/07/2020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0DE6B-CDAE-44B4-B63D-2B4B6498DB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O retorno do estigma, a discriminação e os direitos humanos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pPr algn="r">
              <a:buNone/>
            </a:pPr>
            <a:r>
              <a:rPr lang="pt-BR" sz="2000" b="1" dirty="0" err="1" smtClean="0"/>
              <a:t>Angelica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Basthi</a:t>
            </a:r>
            <a:r>
              <a:rPr lang="pt-BR" sz="2000" b="1" dirty="0" smtClean="0"/>
              <a:t> </a:t>
            </a:r>
          </a:p>
          <a:p>
            <a:pPr algn="r">
              <a:buNone/>
            </a:pPr>
            <a:r>
              <a:rPr lang="pt-BR" sz="2000" b="1" dirty="0" smtClean="0"/>
              <a:t>jornalista e coordenadora de comunicação da ABIA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6" name="Imagem 5" descr="Abia_logo_PB.wm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4348" y="4500570"/>
            <a:ext cx="1524000" cy="1466850"/>
          </a:xfrm>
          <a:prstGeom prst="rect">
            <a:avLst/>
          </a:prstGeom>
        </p:spPr>
      </p:pic>
      <p:pic>
        <p:nvPicPr>
          <p:cNvPr id="7" name="Imagem 6" descr="mais do racismo estrutur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4429132"/>
            <a:ext cx="4357698" cy="145256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O retorno do estigma, a discriminação e os direitos humanos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pt-BR" dirty="0" smtClean="0"/>
              <a:t>COMO O RACISMO IMPACTA NA COVID-19?</a:t>
            </a:r>
          </a:p>
          <a:p>
            <a:pPr algn="just">
              <a:buNone/>
            </a:pPr>
            <a:r>
              <a:rPr lang="pt-BR" dirty="0" smtClean="0"/>
              <a:t>   “Brasileiro tem que ser estudado. Ele não pega nada. Você vê o cara pulando em esgoto, ali, sai e mergulha, </a:t>
            </a:r>
            <a:r>
              <a:rPr lang="pt-BR" dirty="0" err="1" smtClean="0"/>
              <a:t>tá</a:t>
            </a:r>
            <a:r>
              <a:rPr lang="pt-BR" dirty="0" smtClean="0"/>
              <a:t> certo? E não acontece nada com ele.” (</a:t>
            </a:r>
            <a:r>
              <a:rPr lang="pt-BR" dirty="0" err="1" smtClean="0"/>
              <a:t>Bolsonaro</a:t>
            </a:r>
            <a:r>
              <a:rPr lang="pt-BR" dirty="0" smtClean="0"/>
              <a:t> em março de 2020)</a:t>
            </a:r>
          </a:p>
          <a:p>
            <a:pPr algn="just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5" name="Imagem 4" descr="Pobreza e esgo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4375552"/>
            <a:ext cx="2928926" cy="164752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O retorno do estigma, a discriminação e os direitos humanos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pt-BR" dirty="0" smtClean="0"/>
          </a:p>
          <a:p>
            <a:pPr>
              <a:buNone/>
            </a:pPr>
            <a:r>
              <a:rPr lang="pt-BR" dirty="0" smtClean="0"/>
              <a:t> </a:t>
            </a:r>
          </a:p>
          <a:p>
            <a:pPr algn="just">
              <a:buNone/>
            </a:pPr>
            <a:r>
              <a:rPr lang="pt-BR" dirty="0" smtClean="0"/>
              <a:t>“Parem de nos matar. Vidas negras importam.”</a:t>
            </a:r>
          </a:p>
          <a:p>
            <a:pPr algn="just">
              <a:buNone/>
            </a:pPr>
            <a:r>
              <a:rPr lang="pt-BR" dirty="0" smtClean="0"/>
              <a:t>  </a:t>
            </a:r>
            <a:r>
              <a:rPr lang="pt-BR" sz="2400" dirty="0" smtClean="0"/>
              <a:t>Miguel Santana (2020); </a:t>
            </a:r>
            <a:r>
              <a:rPr lang="pt-BR" sz="2400" dirty="0" err="1" smtClean="0"/>
              <a:t>Ágatha</a:t>
            </a:r>
            <a:r>
              <a:rPr lang="pt-BR" sz="2400" dirty="0" smtClean="0"/>
              <a:t> Vitória (2019); </a:t>
            </a:r>
            <a:r>
              <a:rPr lang="pt-BR" sz="2400" dirty="0" err="1" smtClean="0"/>
              <a:t>Marielle</a:t>
            </a:r>
            <a:r>
              <a:rPr lang="pt-BR" sz="2400" dirty="0" smtClean="0"/>
              <a:t> Franco (2018); Claudia Silva Ferreira (2014);  </a:t>
            </a:r>
            <a:r>
              <a:rPr lang="pt-BR" sz="2400" dirty="0" err="1" smtClean="0"/>
              <a:t>Alyne</a:t>
            </a:r>
            <a:r>
              <a:rPr lang="pt-BR" sz="2400" dirty="0" smtClean="0"/>
              <a:t> da Silva Pimentel (2002)... </a:t>
            </a:r>
            <a:endParaRPr lang="pt-BR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O retorno do estigma, a discriminação e os direitos humanos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Obrigada!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/>
              <a:t>O retorno do estigma, a discriminação e os direitos humanos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pt-BR" dirty="0" smtClean="0"/>
              <a:t> O que é racismo?</a:t>
            </a:r>
          </a:p>
          <a:p>
            <a:pPr marL="0" indent="0" algn="just">
              <a:buNone/>
            </a:pPr>
            <a:r>
              <a:rPr lang="pt-BR" dirty="0" smtClean="0"/>
              <a:t> Forma </a:t>
            </a:r>
            <a:r>
              <a:rPr lang="pt-BR" dirty="0"/>
              <a:t>sistemática de discriminação fundamentado na raça e que se manifesta por meio de práticas conscientes ou não que se traduzem em desvantagens ou privilégios para os indivíduos a depender do grupo racial que participam.</a:t>
            </a:r>
          </a:p>
          <a:p>
            <a:pPr marL="0" indent="0" algn="r">
              <a:buNone/>
            </a:pPr>
            <a:r>
              <a:rPr lang="pt-BR" dirty="0" smtClean="0"/>
              <a:t>Silvio de Almeida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6141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O retorno do estigma, a discriminação e os direitos humanos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 O que é racismo estrutural?</a:t>
            </a:r>
          </a:p>
          <a:p>
            <a:pPr algn="just"/>
            <a:r>
              <a:rPr lang="pt-BR" dirty="0"/>
              <a:t>É</a:t>
            </a:r>
            <a:r>
              <a:rPr lang="pt-BR" dirty="0" smtClean="0"/>
              <a:t> um processo de reprodução das relações raciais que tem como base a existência de raças. </a:t>
            </a:r>
          </a:p>
          <a:p>
            <a:pPr algn="just"/>
            <a:r>
              <a:rPr lang="pt-BR" dirty="0" smtClean="0"/>
              <a:t>É preciso uma relação sistêmica que produza a raça no imaginário social e a construção do sujeito </a:t>
            </a:r>
            <a:r>
              <a:rPr lang="pt-BR" dirty="0" err="1" smtClean="0"/>
              <a:t>racializado</a:t>
            </a:r>
            <a:r>
              <a:rPr lang="pt-BR" dirty="0" smtClean="0"/>
              <a:t>. </a:t>
            </a:r>
          </a:p>
          <a:p>
            <a:pPr marL="0" indent="0" algn="just">
              <a:buNone/>
            </a:pPr>
            <a:r>
              <a:rPr lang="pt-BR" dirty="0" smtClean="0"/>
              <a:t> Por que é estrutural?</a:t>
            </a:r>
          </a:p>
          <a:p>
            <a:pPr algn="just"/>
            <a:r>
              <a:rPr lang="pt-BR" dirty="0" smtClean="0"/>
              <a:t> A estrutura é a economia, as relações econômicas, políticas e institucionais, as ideologias, os processos de construção do imaginário e também sistema de justiça, o direito e a forma jurídica.</a:t>
            </a:r>
          </a:p>
          <a:p>
            <a:pPr algn="r">
              <a:buNone/>
            </a:pPr>
            <a:r>
              <a:rPr lang="pt-BR" dirty="0" smtClean="0"/>
              <a:t>(Silvio de Almeida)                            </a:t>
            </a:r>
          </a:p>
          <a:p>
            <a:endParaRPr lang="pt-BR" dirty="0"/>
          </a:p>
        </p:txBody>
      </p:sp>
      <p:pic>
        <p:nvPicPr>
          <p:cNvPr id="4" name="Imagem 3" descr="mais do racismo estrutur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168" y="1700808"/>
            <a:ext cx="2130010" cy="71000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O retorno do estigma, a discriminação e os direitos humanos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endParaRPr lang="pt-BR" dirty="0" smtClean="0"/>
          </a:p>
          <a:p>
            <a:r>
              <a:rPr lang="pt-BR" dirty="0"/>
              <a:t>Racismo é um fenômeno estruturante da sociedade brasileira. Nosso modo de </a:t>
            </a:r>
            <a:r>
              <a:rPr lang="pt-BR" dirty="0" smtClean="0"/>
              <a:t>organização social </a:t>
            </a:r>
            <a:r>
              <a:rPr lang="pt-BR" dirty="0"/>
              <a:t>é racista e vem sendo sistematicamente reproduzido nas esferas econômicas, políticas, </a:t>
            </a:r>
            <a:r>
              <a:rPr lang="pt-BR" dirty="0" smtClean="0"/>
              <a:t>institucionais, culturais e jurídicas. </a:t>
            </a:r>
            <a:endParaRPr lang="pt-BR" dirty="0"/>
          </a:p>
          <a:p>
            <a:r>
              <a:rPr lang="pt-BR" dirty="0"/>
              <a:t>Como? Estas estruturas convergem para a produção </a:t>
            </a:r>
            <a:r>
              <a:rPr lang="pt-BR" dirty="0" smtClean="0"/>
              <a:t>de um determinado cenário. É </a:t>
            </a:r>
            <a:r>
              <a:rPr lang="pt-BR" dirty="0"/>
              <a:t>uma cena em que o sujeito é colocado em determinado </a:t>
            </a:r>
            <a:r>
              <a:rPr lang="pt-BR" dirty="0" smtClean="0"/>
              <a:t>lugar, tratado de determinada forma e sem nenhum direito ou acesso a vantagens e benefícios políticos, econômicos e sociais.</a:t>
            </a:r>
            <a:endParaRPr lang="pt-BR" dirty="0"/>
          </a:p>
          <a:p>
            <a:pPr algn="r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/>
              <a:t>O retorno do estigma, a discriminação e os direitos humanos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O </a:t>
            </a:r>
            <a:r>
              <a:rPr lang="pt-BR" dirty="0"/>
              <a:t>Estado </a:t>
            </a:r>
            <a:r>
              <a:rPr lang="pt-BR" dirty="0" smtClean="0"/>
              <a:t>exerce o racismo estrutural na </a:t>
            </a:r>
            <a:r>
              <a:rPr lang="pt-BR" dirty="0"/>
              <a:t>medida em que </a:t>
            </a:r>
            <a:r>
              <a:rPr lang="pt-BR" dirty="0" smtClean="0"/>
              <a:t>é o Estado que, no exercício do poder, escolhe </a:t>
            </a:r>
            <a:r>
              <a:rPr lang="pt-BR" dirty="0"/>
              <a:t>quem tem acesso à </a:t>
            </a:r>
            <a:r>
              <a:rPr lang="pt-BR" dirty="0" smtClean="0"/>
              <a:t>saúde, </a:t>
            </a:r>
            <a:r>
              <a:rPr lang="pt-BR" dirty="0"/>
              <a:t>ao saneamento básico, </a:t>
            </a:r>
            <a:r>
              <a:rPr lang="pt-BR" dirty="0" smtClean="0"/>
              <a:t>às </a:t>
            </a:r>
            <a:r>
              <a:rPr lang="pt-BR" dirty="0"/>
              <a:t>redes de </a:t>
            </a:r>
            <a:r>
              <a:rPr lang="pt-BR" dirty="0" smtClean="0"/>
              <a:t>abastecimento, entre outros. É o </a:t>
            </a:r>
            <a:r>
              <a:rPr lang="pt-BR" dirty="0"/>
              <a:t>Estado </a:t>
            </a:r>
            <a:r>
              <a:rPr lang="pt-BR" dirty="0" smtClean="0"/>
              <a:t>que decide na prática política quem vai deixar </a:t>
            </a:r>
            <a:r>
              <a:rPr lang="pt-BR" dirty="0"/>
              <a:t>viver e </a:t>
            </a:r>
            <a:r>
              <a:rPr lang="pt-BR" dirty="0" smtClean="0"/>
              <a:t>quem vai deixar </a:t>
            </a:r>
            <a:r>
              <a:rPr lang="pt-BR" dirty="0"/>
              <a:t>morrer. </a:t>
            </a:r>
          </a:p>
        </p:txBody>
      </p:sp>
    </p:spTree>
    <p:extLst>
      <p:ext uri="{BB962C8B-B14F-4D97-AF65-F5344CB8AC3E}">
        <p14:creationId xmlns:p14="http://schemas.microsoft.com/office/powerpoint/2010/main" val="2679251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/>
              <a:t>O retorno do estigma, a discriminação e os direitos humanos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É também o Estado que exerce com maestria a </a:t>
            </a:r>
            <a:r>
              <a:rPr lang="pt-BR" dirty="0" err="1" smtClean="0"/>
              <a:t>necropolitica</a:t>
            </a:r>
            <a:r>
              <a:rPr lang="pt-BR" dirty="0" smtClean="0"/>
              <a:t> ou a política de morte seja na saúde,  na segurança pública e outros campos da vida cotidiana brasileira.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 descr="mais do racismo estrutur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4429132"/>
            <a:ext cx="4357698" cy="14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071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/>
              <a:t>O retorno do estigma, a discriminação e os direitos humanos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 Como o racismo estrutural, as práticas do </a:t>
            </a:r>
            <a:r>
              <a:rPr lang="pt-BR" dirty="0" err="1" smtClean="0"/>
              <a:t>biopoder</a:t>
            </a:r>
            <a:r>
              <a:rPr lang="pt-BR" dirty="0" smtClean="0"/>
              <a:t> associadas a </a:t>
            </a:r>
            <a:r>
              <a:rPr lang="pt-BR" dirty="0" err="1" smtClean="0"/>
              <a:t>necropolitica</a:t>
            </a:r>
            <a:r>
              <a:rPr lang="pt-BR" dirty="0" smtClean="0"/>
              <a:t> se apresentam no </a:t>
            </a:r>
            <a:r>
              <a:rPr lang="pt-BR" dirty="0"/>
              <a:t>cotidiano ?</a:t>
            </a:r>
            <a:endParaRPr lang="pt-BR" dirty="0" smtClean="0"/>
          </a:p>
          <a:p>
            <a:pPr algn="just"/>
            <a:r>
              <a:rPr lang="pt-BR" dirty="0" smtClean="0"/>
              <a:t>As </a:t>
            </a:r>
            <a:r>
              <a:rPr lang="pt-BR" dirty="0"/>
              <a:t>práticas de discriminação raciais </a:t>
            </a:r>
            <a:r>
              <a:rPr lang="pt-BR" dirty="0" smtClean="0"/>
              <a:t>atuam </a:t>
            </a:r>
            <a:r>
              <a:rPr lang="pt-BR" dirty="0"/>
              <a:t>para impedir </a:t>
            </a:r>
            <a:r>
              <a:rPr lang="pt-BR" dirty="0" smtClean="0"/>
              <a:t>que as pessoas negras tenham acesso </a:t>
            </a:r>
            <a:r>
              <a:rPr lang="pt-BR" dirty="0"/>
              <a:t>à </a:t>
            </a:r>
            <a:r>
              <a:rPr lang="pt-BR" dirty="0" smtClean="0"/>
              <a:t>saúde, promovem </a:t>
            </a:r>
            <a:r>
              <a:rPr lang="pt-BR" dirty="0"/>
              <a:t>doenças e até mortes evitáveis por descaso e falta de atendimento dos profissionais de saúde que reproduzem a cena da desumanização do corpo negro. </a:t>
            </a:r>
            <a:endParaRPr lang="pt-BR" dirty="0" smtClean="0"/>
          </a:p>
          <a:p>
            <a:pPr algn="just"/>
            <a:r>
              <a:rPr lang="pt-BR" dirty="0"/>
              <a:t>Na AIDS essa política de morte tem se manifestado no descaso e no </a:t>
            </a:r>
            <a:r>
              <a:rPr lang="pt-BR" dirty="0" err="1"/>
              <a:t>silenciamento</a:t>
            </a:r>
            <a:r>
              <a:rPr lang="pt-BR" dirty="0"/>
              <a:t> que vem sendo denunciado </a:t>
            </a:r>
            <a:r>
              <a:rPr lang="pt-BR" dirty="0" smtClean="0"/>
              <a:t>sistematicamente por organizações como a </a:t>
            </a:r>
            <a:r>
              <a:rPr lang="pt-BR" dirty="0"/>
              <a:t>ABIA e pelo movimento AIDS.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6142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O retorno do estigma, a discriminação e os direitos humanos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COMO O RACISMO ESTRUTURAL IMPACTA NA AIDS?</a:t>
            </a:r>
          </a:p>
          <a:p>
            <a:pPr algn="ctr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    “Mesmo com tantos avanços e acesso aos medicamentos, temos mais de 12 mil mortes por AIDS no país. Essas pessoas têm cor, são da periferia, estão encarceradas, são jovens negros LGBT e não acessam os serviços de saúde.” </a:t>
            </a:r>
          </a:p>
          <a:p>
            <a:pPr algn="r">
              <a:buNone/>
            </a:pPr>
            <a:r>
              <a:rPr lang="pt-BR" dirty="0" smtClean="0"/>
              <a:t> Carlos Henrique Oliveira, </a:t>
            </a:r>
          </a:p>
          <a:p>
            <a:pPr algn="r">
              <a:buNone/>
            </a:pPr>
            <a:r>
              <a:rPr lang="pt-BR" dirty="0" smtClean="0"/>
              <a:t>ativista da Rede de Jovens São Paulo Positivo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4" name="Imagem 3" descr="onde fica o direi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4714884"/>
            <a:ext cx="3829050" cy="11906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/>
              <a:t>O retorno do estigma, a discriminação e os direitos humanos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pt-BR" dirty="0"/>
              <a:t>Dados de 2018 divulgados pelo Ministério da Saúde apontam que </a:t>
            </a:r>
            <a:r>
              <a:rPr lang="pt-BR" dirty="0" smtClean="0"/>
              <a:t>dentre os </a:t>
            </a:r>
            <a:r>
              <a:rPr lang="pt-BR" dirty="0"/>
              <a:t>óbitos por AIDS segundo raça/cor </a:t>
            </a:r>
            <a:r>
              <a:rPr lang="pt-BR" dirty="0" smtClean="0"/>
              <a:t>39</a:t>
            </a:r>
            <a:r>
              <a:rPr lang="pt-BR" dirty="0"/>
              <a:t>, 5% </a:t>
            </a:r>
            <a:r>
              <a:rPr lang="pt-BR" dirty="0" smtClean="0"/>
              <a:t>foram de </a:t>
            </a:r>
            <a:r>
              <a:rPr lang="pt-BR" dirty="0"/>
              <a:t>pessoas brancas </a:t>
            </a:r>
            <a:r>
              <a:rPr lang="pt-BR" dirty="0" smtClean="0"/>
              <a:t>e 59,9</a:t>
            </a:r>
            <a:r>
              <a:rPr lang="pt-BR" dirty="0"/>
              <a:t>% de pessoas negras. Isso demonstra </a:t>
            </a:r>
            <a:r>
              <a:rPr lang="pt-BR" dirty="0" smtClean="0"/>
              <a:t>dois fatores relevantes: </a:t>
            </a:r>
          </a:p>
          <a:p>
            <a:r>
              <a:rPr lang="pt-BR" dirty="0" smtClean="0"/>
              <a:t>1) que esta política de morte fundamentada pelo racismo estrutural impacta diretamente a população negra e </a:t>
            </a:r>
          </a:p>
          <a:p>
            <a:r>
              <a:rPr lang="pt-BR" dirty="0" smtClean="0"/>
              <a:t>2) o </a:t>
            </a:r>
            <a:r>
              <a:rPr lang="pt-BR" dirty="0"/>
              <a:t>acesso ao </a:t>
            </a:r>
            <a:r>
              <a:rPr lang="pt-BR" dirty="0" smtClean="0"/>
              <a:t>tratamento, </a:t>
            </a:r>
            <a:r>
              <a:rPr lang="pt-BR" dirty="0"/>
              <a:t>à assistência </a:t>
            </a:r>
            <a:r>
              <a:rPr lang="pt-BR" dirty="0" smtClean="0"/>
              <a:t>e à adesão tem sido desigual entre negros e brancos </a:t>
            </a:r>
            <a:r>
              <a:rPr lang="pt-BR" dirty="0" smtClean="0"/>
              <a:t>, portanto, é </a:t>
            </a:r>
            <a:r>
              <a:rPr lang="pt-BR" dirty="0" smtClean="0"/>
              <a:t>preciso adotar medidas e práticas antirracistas para  reduzir essas e outras desigualdades.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56835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745</Words>
  <Application>Microsoft Office PowerPoint</Application>
  <PresentationFormat>Apresentação na tela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do Office</vt:lpstr>
      <vt:lpstr>O retorno do estigma, a discriminação e os direitos humanos</vt:lpstr>
      <vt:lpstr>O retorno do estigma, a discriminação e os direitos humanos</vt:lpstr>
      <vt:lpstr>O retorno do estigma, a discriminação e os direitos humanos</vt:lpstr>
      <vt:lpstr>O retorno do estigma, a discriminação e os direitos humanos</vt:lpstr>
      <vt:lpstr>O retorno do estigma, a discriminação e os direitos humanos</vt:lpstr>
      <vt:lpstr>O retorno do estigma, a discriminação e os direitos humanos</vt:lpstr>
      <vt:lpstr>O retorno do estigma, a discriminação e os direitos humanos</vt:lpstr>
      <vt:lpstr>O retorno do estigma, a discriminação e os direitos humanos</vt:lpstr>
      <vt:lpstr>O retorno do estigma, a discriminação e os direitos humanos</vt:lpstr>
      <vt:lpstr>O retorno do estigma, a discriminação e os direitos humanos</vt:lpstr>
      <vt:lpstr>O retorno do estigma, a discriminação e os direitos humanos</vt:lpstr>
      <vt:lpstr>O retorno do estigma, a discriminação e os direitos humanos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retorno do estigma, a discriminação e os direitos humanos</dc:title>
  <dc:creator>AAA</dc:creator>
  <cp:lastModifiedBy>PC-Usuario</cp:lastModifiedBy>
  <cp:revision>79</cp:revision>
  <dcterms:created xsi:type="dcterms:W3CDTF">2020-07-09T01:18:29Z</dcterms:created>
  <dcterms:modified xsi:type="dcterms:W3CDTF">2020-07-10T14:36:30Z</dcterms:modified>
</cp:coreProperties>
</file>