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49" r:id="rId3"/>
    <p:sldId id="350" r:id="rId4"/>
    <p:sldId id="269" r:id="rId5"/>
    <p:sldId id="336" r:id="rId6"/>
    <p:sldId id="347" r:id="rId7"/>
    <p:sldId id="333" r:id="rId8"/>
    <p:sldId id="348" r:id="rId9"/>
    <p:sldId id="343" r:id="rId10"/>
    <p:sldId id="354" r:id="rId11"/>
    <p:sldId id="355" r:id="rId12"/>
    <p:sldId id="353" r:id="rId13"/>
    <p:sldId id="351" r:id="rId14"/>
    <p:sldId id="352" r:id="rId15"/>
    <p:sldId id="344" r:id="rId16"/>
    <p:sldId id="32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9"/>
    <p:restoredTop sz="94655"/>
  </p:normalViewPr>
  <p:slideViewPr>
    <p:cSldViewPr snapToGrid="0" snapToObjects="1">
      <p:cViewPr varScale="1">
        <p:scale>
          <a:sx n="94" d="100"/>
          <a:sy n="94" d="100"/>
        </p:scale>
        <p:origin x="4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-365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74523-5B05-6545-BA40-D8F5801C7B52}" type="datetimeFigureOut">
              <a:rPr lang="en-US" smtClean="0"/>
              <a:pPr/>
              <a:t>7/5/20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347D7-0F8D-A442-A681-784BCB6C7CE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7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347D7-0F8D-A442-A681-784BCB6C7CE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347D7-0F8D-A442-A681-784BCB6C7C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40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347D7-0F8D-A442-A681-784BCB6C7CE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2C9C-8BED-A241-8015-4BAA744FBFF2}" type="datetimeFigureOut">
              <a:rPr lang="en-US" smtClean="0"/>
              <a:pPr/>
              <a:t>7/5/20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E1A4-539C-DB4B-A8E3-7A1372D7651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2C9C-8BED-A241-8015-4BAA744FBFF2}" type="datetimeFigureOut">
              <a:rPr lang="en-US" smtClean="0"/>
              <a:pPr/>
              <a:t>7/5/20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E1A4-539C-DB4B-A8E3-7A1372D7651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2C9C-8BED-A241-8015-4BAA744FBFF2}" type="datetimeFigureOut">
              <a:rPr lang="en-US" smtClean="0"/>
              <a:pPr/>
              <a:t>7/5/20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E1A4-539C-DB4B-A8E3-7A1372D7651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2C9C-8BED-A241-8015-4BAA744FBFF2}" type="datetimeFigureOut">
              <a:rPr lang="en-US" smtClean="0"/>
              <a:pPr/>
              <a:t>7/5/20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E1A4-539C-DB4B-A8E3-7A1372D7651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2C9C-8BED-A241-8015-4BAA744FBFF2}" type="datetimeFigureOut">
              <a:rPr lang="en-US" smtClean="0"/>
              <a:pPr/>
              <a:t>7/5/20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E1A4-539C-DB4B-A8E3-7A1372D7651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2C9C-8BED-A241-8015-4BAA744FBFF2}" type="datetimeFigureOut">
              <a:rPr lang="en-US" smtClean="0"/>
              <a:pPr/>
              <a:t>7/5/20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E1A4-539C-DB4B-A8E3-7A1372D7651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2C9C-8BED-A241-8015-4BAA744FBFF2}" type="datetimeFigureOut">
              <a:rPr lang="en-US" smtClean="0"/>
              <a:pPr/>
              <a:t>7/5/20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E1A4-539C-DB4B-A8E3-7A1372D7651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2C9C-8BED-A241-8015-4BAA744FBFF2}" type="datetimeFigureOut">
              <a:rPr lang="en-US" smtClean="0"/>
              <a:pPr/>
              <a:t>7/5/20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E1A4-539C-DB4B-A8E3-7A1372D7651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2C9C-8BED-A241-8015-4BAA744FBFF2}" type="datetimeFigureOut">
              <a:rPr lang="en-US" smtClean="0"/>
              <a:pPr/>
              <a:t>7/5/20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E1A4-539C-DB4B-A8E3-7A1372D7651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2C9C-8BED-A241-8015-4BAA744FBFF2}" type="datetimeFigureOut">
              <a:rPr lang="en-US" smtClean="0"/>
              <a:pPr/>
              <a:t>7/5/20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E1A4-539C-DB4B-A8E3-7A1372D7651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2C9C-8BED-A241-8015-4BAA744FBFF2}" type="datetimeFigureOut">
              <a:rPr lang="en-US" smtClean="0"/>
              <a:pPr/>
              <a:t>7/5/20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E1A4-539C-DB4B-A8E3-7A1372D7651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52C9C-8BED-A241-8015-4BAA744FBFF2}" type="datetimeFigureOut">
              <a:rPr lang="en-US" smtClean="0"/>
              <a:pPr/>
              <a:t>7/5/20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8E1A4-539C-DB4B-A8E3-7A1372D7651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biaids.org.br/respostas-a-aids-no-brasil-aprimorado-o-debate-iii-anais/3407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640" y="60868"/>
            <a:ext cx="8470710" cy="239538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t-BR" sz="4000" b="1" dirty="0">
                <a:solidFill>
                  <a:schemeClr val="accent5"/>
                </a:solidFill>
              </a:rPr>
              <a:t>Aprimorando o Debate III:</a:t>
            </a:r>
            <a:br>
              <a:rPr lang="pt-BR" sz="4000" b="1" dirty="0">
                <a:solidFill>
                  <a:schemeClr val="accent5"/>
                </a:solidFill>
              </a:rPr>
            </a:br>
            <a:r>
              <a:rPr lang="pt-BR" sz="4000" b="1" dirty="0">
                <a:solidFill>
                  <a:schemeClr val="accent5"/>
                </a:solidFill>
              </a:rPr>
              <a:t>HIV/AIDS em tempos de COVID-19</a:t>
            </a:r>
            <a:br>
              <a:rPr lang="pt-BR" sz="4000" b="1" dirty="0">
                <a:solidFill>
                  <a:schemeClr val="accent5"/>
                </a:solidFill>
              </a:rPr>
            </a:br>
            <a:r>
              <a:rPr lang="pt-BR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Análise da situação </a:t>
            </a:r>
            <a:br>
              <a:rPr lang="pt-BR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pt-BR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do HIV/AIDS no Brasil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409" y="4276487"/>
            <a:ext cx="6455195" cy="251727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9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Richard Parker</a:t>
            </a:r>
            <a:endParaRPr lang="pt-BR" sz="29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9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Diretor-Presidente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9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ABIA – Associação Interdisciplinar da AIDS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t-BR" sz="29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9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Professor Visitante Sênior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9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IESC/UFRJ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t-BR" sz="29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9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Professor Titular Emérito de Ciências </a:t>
            </a:r>
            <a:r>
              <a:rPr lang="pt-BR" sz="2900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Sociomédicas</a:t>
            </a:r>
            <a:r>
              <a:rPr lang="pt-BR" sz="29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e de Antropologia da Universidade de Columbia </a:t>
            </a:r>
          </a:p>
          <a:p>
            <a:endParaRPr lang="en-US" sz="1800" dirty="0"/>
          </a:p>
        </p:txBody>
      </p:sp>
      <p:pic>
        <p:nvPicPr>
          <p:cNvPr id="6" name="Picture 2" descr="CNI contesta lei que dá estabilidade profissional a pessoas com HIV">
            <a:extLst>
              <a:ext uri="{FF2B5EF4-FFF2-40B4-BE49-F238E27FC236}">
                <a16:creationId xmlns:a16="http://schemas.microsoft.com/office/drawing/2014/main" id="{16E4EED1-33E3-A04C-8FA6-9D70EB45A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V="1">
            <a:off x="2760743" y="2785164"/>
            <a:ext cx="2031176" cy="104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refeitura de Esmeralda registra primeira morte em decorrência da ...">
            <a:extLst>
              <a:ext uri="{FF2B5EF4-FFF2-40B4-BE49-F238E27FC236}">
                <a16:creationId xmlns:a16="http://schemas.microsoft.com/office/drawing/2014/main" id="{E9C41CF2-CD2D-DE4D-B3A3-865BA063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V="1">
            <a:off x="4699321" y="2901515"/>
            <a:ext cx="1898249" cy="125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1E1E59C-7EBA-2B4C-9B58-2F1047041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8" y="6079527"/>
            <a:ext cx="3447234" cy="6732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9584F0-2286-D247-932F-41C8659B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4" y="1153572"/>
            <a:ext cx="2401733" cy="4461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700" b="1" dirty="0">
                <a:solidFill>
                  <a:srgbClr val="C00000"/>
                </a:solidFill>
              </a:rPr>
              <a:t>A longa história da AIDS</a:t>
            </a:r>
            <a:br>
              <a:rPr lang="pt-BR" sz="3700" b="1" dirty="0">
                <a:solidFill>
                  <a:srgbClr val="C00000"/>
                </a:solidFill>
              </a:rPr>
            </a:br>
            <a:r>
              <a:rPr lang="pt-BR" sz="3700" b="1" dirty="0">
                <a:solidFill>
                  <a:srgbClr val="C00000"/>
                </a:solidFill>
              </a:rPr>
              <a:t>no Brasil e no mundo…</a:t>
            </a: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B18E8-A4C9-E54F-BCBB-215F2BC5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1800" dirty="0"/>
              <a:t>Uma história de diversas fases, incluindo fracassos, sucessos, ufanismos, omissões e desmontes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1800" dirty="0"/>
              <a:t>As barreiras políticas e preconceito como política de Estado (durante os governos Sarney e Collor)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1800" dirty="0"/>
              <a:t>As inovações e sucessos relativos (durante os governos FHC e Lula)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1800" dirty="0"/>
              <a:t>O abandono de protagonismo, a adoção de modelos externos e a censura de campanhas de prevenção (no governo Dilma)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1800" dirty="0"/>
              <a:t>A total entrega para a </a:t>
            </a:r>
            <a:r>
              <a:rPr lang="pt-BR" sz="1800" dirty="0" err="1"/>
              <a:t>re-biomedicalização</a:t>
            </a:r>
            <a:r>
              <a:rPr lang="pt-BR" sz="1800" dirty="0"/>
              <a:t> da epidemia (nos governos Dilma e Temer)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1800" dirty="0"/>
              <a:t>O descaso e o desmonte das políticas e do programa de AIDS (no governo Bolsonaro)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1800" dirty="0"/>
              <a:t>O papel (sempre complexo) da sociedade civil como protagonista e força política ao longo do todo este tempo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96FF09C-D8A7-464D-9673-4C39CD03C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8" y="6079527"/>
            <a:ext cx="3447234" cy="6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7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9584F0-2286-D247-932F-41C8659B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43" y="348269"/>
            <a:ext cx="2870808" cy="55856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200" b="1" dirty="0">
                <a:solidFill>
                  <a:schemeClr val="accent5"/>
                </a:solidFill>
              </a:rPr>
              <a:t>A chegada recente (mas devastadora) da COVID-19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B18E8-A4C9-E54F-BCBB-215F2BC5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spcAft>
                <a:spcPts val="1800"/>
              </a:spcAft>
            </a:pPr>
            <a:r>
              <a:rPr lang="pt-BR" sz="2600" dirty="0"/>
              <a:t>Interfaces complexas entre AIDS e COVID-19</a:t>
            </a:r>
          </a:p>
          <a:p>
            <a:pPr>
              <a:spcAft>
                <a:spcPts val="1800"/>
              </a:spcAft>
            </a:pPr>
            <a:r>
              <a:rPr lang="pt-BR" sz="2600" dirty="0"/>
              <a:t>O desastre generalizado da resposta frente à COVID-19 (no Brasil e no mundo)</a:t>
            </a:r>
          </a:p>
          <a:p>
            <a:pPr>
              <a:spcAft>
                <a:spcPts val="1800"/>
              </a:spcAft>
            </a:pPr>
            <a:r>
              <a:rPr lang="pt-BR" sz="2600" dirty="0"/>
              <a:t>A rápida militarização da resposta frente à COVID-19</a:t>
            </a:r>
          </a:p>
          <a:p>
            <a:pPr>
              <a:spcAft>
                <a:spcPts val="1800"/>
              </a:spcAft>
            </a:pPr>
            <a:r>
              <a:rPr lang="pt-BR" sz="2600" dirty="0"/>
              <a:t>A falta de clareza sobre o papel da sociedade civil no enfrentamento da COVID-19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0383DF6-6316-594D-B938-8FC68758A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8" y="6079527"/>
            <a:ext cx="3447234" cy="6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3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F90CC7-BB33-9A47-9ECF-7AD342E5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9" y="800392"/>
            <a:ext cx="7698523" cy="1212102"/>
          </a:xfrm>
        </p:spPr>
        <p:txBody>
          <a:bodyPr>
            <a:normAutofit/>
          </a:bodyPr>
          <a:lstStyle/>
          <a:p>
            <a:r>
              <a:rPr lang="en-BR" sz="4000" b="1" dirty="0">
                <a:solidFill>
                  <a:schemeClr val="accent5"/>
                </a:solidFill>
              </a:rPr>
              <a:t>Três Ferramentas Conceituais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891AF-BED2-C340-8AA9-A7EAD21B6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268" y="2143030"/>
            <a:ext cx="7281746" cy="3567173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B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Epidemias de significação</a:t>
            </a:r>
          </a:p>
          <a:p>
            <a:pPr>
              <a:spcAft>
                <a:spcPts val="1200"/>
              </a:spcAft>
            </a:pPr>
            <a:r>
              <a:rPr lang="en-B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Determinantes políticas da saúde</a:t>
            </a:r>
          </a:p>
          <a:p>
            <a:pPr>
              <a:spcAft>
                <a:spcPts val="1200"/>
              </a:spcAft>
            </a:pPr>
            <a:r>
              <a:rPr lang="en-B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Sinergia de pragas e de inovações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94FB745-289A-1246-A6B4-FC2E32E8E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8" y="6079527"/>
            <a:ext cx="3447234" cy="6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45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5DD7917-DC43-4DB1-8719-34243DFC6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CNI contesta lei que dá estabilidade profissional a pessoas com HIV">
            <a:extLst>
              <a:ext uri="{FF2B5EF4-FFF2-40B4-BE49-F238E27FC236}">
                <a16:creationId xmlns:a16="http://schemas.microsoft.com/office/drawing/2014/main" id="{0AB4746C-ACA9-F04C-B531-B9DCB0CA0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000" y="518189"/>
            <a:ext cx="5419660" cy="279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10C1444-5E64-4361-A98D-1098E1813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5184987"/>
            <a:ext cx="532209" cy="1671635"/>
          </a:xfrm>
          <a:custGeom>
            <a:avLst/>
            <a:gdLst>
              <a:gd name="connsiteX0" fmla="*/ 0 w 709612"/>
              <a:gd name="connsiteY0" fmla="*/ 0 h 1671635"/>
              <a:gd name="connsiteX1" fmla="*/ 709612 w 709612"/>
              <a:gd name="connsiteY1" fmla="*/ 578069 h 1671635"/>
              <a:gd name="connsiteX2" fmla="*/ 709612 w 709612"/>
              <a:gd name="connsiteY2" fmla="*/ 1671635 h 1671635"/>
              <a:gd name="connsiteX3" fmla="*/ 189293 w 709612"/>
              <a:gd name="connsiteY3" fmla="*/ 1671635 h 1671635"/>
              <a:gd name="connsiteX4" fmla="*/ 0 w 709612"/>
              <a:gd name="connsiteY4" fmla="*/ 1517432 h 167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612" h="1671635">
                <a:moveTo>
                  <a:pt x="0" y="0"/>
                </a:moveTo>
                <a:lnTo>
                  <a:pt x="709612" y="578069"/>
                </a:lnTo>
                <a:lnTo>
                  <a:pt x="709612" y="1671635"/>
                </a:lnTo>
                <a:lnTo>
                  <a:pt x="189293" y="1671635"/>
                </a:lnTo>
                <a:lnTo>
                  <a:pt x="0" y="151743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5" name="Freeform 46">
            <a:extLst>
              <a:ext uri="{FF2B5EF4-FFF2-40B4-BE49-F238E27FC236}">
                <a16:creationId xmlns:a16="http://schemas.microsoft.com/office/drawing/2014/main" id="{E075BB12-23BA-44A6-ABE6-664ACD6AC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5000381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47">
            <a:extLst>
              <a:ext uri="{FF2B5EF4-FFF2-40B4-BE49-F238E27FC236}">
                <a16:creationId xmlns:a16="http://schemas.microsoft.com/office/drawing/2014/main" id="{2BC04747-F6F9-4ED6-BE92-B40598694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4803531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594E94A-8938-4CC4-AC3C-E016837AE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4232295"/>
            <a:ext cx="8660959" cy="2107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C16D22-A6AB-D64F-A49A-F0C3DF90C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070" y="4199877"/>
            <a:ext cx="4025450" cy="15292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BR" sz="2800" b="1" u="sng" dirty="0">
                <a:solidFill>
                  <a:schemeClr val="accent5"/>
                </a:solidFill>
                <a:uFill>
                  <a:solidFill>
                    <a:schemeClr val="accent1">
                      <a:lumMod val="40000"/>
                      <a:lumOff val="60000"/>
                    </a:schemeClr>
                  </a:solidFill>
                </a:uFill>
              </a:rPr>
              <a:t>Epidemias </a:t>
            </a:r>
          </a:p>
          <a:p>
            <a:pPr marL="0" indent="0">
              <a:buNone/>
            </a:pPr>
            <a:r>
              <a:rPr lang="en-BR" sz="2800" b="1" u="sng" dirty="0">
                <a:solidFill>
                  <a:schemeClr val="accent5"/>
                </a:solidFill>
                <a:uFill>
                  <a:solidFill>
                    <a:schemeClr val="accent1">
                      <a:lumMod val="40000"/>
                      <a:lumOff val="60000"/>
                    </a:schemeClr>
                  </a:solidFill>
                </a:uFill>
              </a:rPr>
              <a:t>de significação</a:t>
            </a:r>
          </a:p>
        </p:txBody>
      </p:sp>
      <p:pic>
        <p:nvPicPr>
          <p:cNvPr id="18" name="Picture 2" descr="Prefeitura de Esmeralda registra primeira morte em decorrência da ...">
            <a:extLst>
              <a:ext uri="{FF2B5EF4-FFF2-40B4-BE49-F238E27FC236}">
                <a16:creationId xmlns:a16="http://schemas.microsoft.com/office/drawing/2014/main" id="{8A402586-979C-4446-BC12-C17D1F7C1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V="1">
            <a:off x="4635056" y="2295470"/>
            <a:ext cx="4533240" cy="300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A49CA38-D619-E146-9E7C-272EA0DD0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8" y="6079527"/>
            <a:ext cx="3447234" cy="6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43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9655E17-B40E-0040-A13E-DF906D299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pt-PT" sz="3500" b="1" dirty="0">
                <a:solidFill>
                  <a:schemeClr val="accent5"/>
                </a:solidFill>
              </a:rPr>
              <a:t>Políticas e Pandemias</a:t>
            </a:r>
          </a:p>
        </p:txBody>
      </p:sp>
      <p:pic>
        <p:nvPicPr>
          <p:cNvPr id="14338" name="Picture 2" descr="Andrea Ucini / The Economist 'The politics of pandemics' | Anna ...">
            <a:extLst>
              <a:ext uri="{FF2B5EF4-FFF2-40B4-BE49-F238E27FC236}">
                <a16:creationId xmlns:a16="http://schemas.microsoft.com/office/drawing/2014/main" id="{246DDE0D-F456-644C-BC94-3E3062FA53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1"/>
          <a:stretch/>
        </p:blipFill>
        <p:spPr bwMode="auto">
          <a:xfrm>
            <a:off x="4574169" y="1805651"/>
            <a:ext cx="3601803" cy="47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0F07393C-74F0-3E4D-B788-8F0C4836C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041" y="2563413"/>
            <a:ext cx="3787454" cy="35639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BR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Os determinantes sociais </a:t>
            </a:r>
          </a:p>
          <a:p>
            <a:pPr marL="0" indent="0" algn="ctr">
              <a:buNone/>
            </a:pPr>
            <a:r>
              <a:rPr lang="en-BR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 </a:t>
            </a:r>
          </a:p>
          <a:p>
            <a:pPr marL="0" indent="0" algn="ctr">
              <a:buNone/>
            </a:pPr>
            <a:r>
              <a:rPr lang="en-BR" b="1" u="sng" dirty="0">
                <a:solidFill>
                  <a:schemeClr val="accent1">
                    <a:lumMod val="40000"/>
                    <a:lumOff val="60000"/>
                  </a:schemeClr>
                </a:solidFill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</a:rPr>
              <a:t>os determinantes políticos</a:t>
            </a:r>
            <a:r>
              <a:rPr lang="en-BR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BR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da saúde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E533B47-5498-C54D-A58A-3BB76DCEE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" y="6079527"/>
            <a:ext cx="3447234" cy="6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02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A picture containing indoor, table, filled, full&#10;&#10;Description automatically generated">
            <a:extLst>
              <a:ext uri="{FF2B5EF4-FFF2-40B4-BE49-F238E27FC236}">
                <a16:creationId xmlns:a16="http://schemas.microsoft.com/office/drawing/2014/main" id="{7C925F3D-A0C3-F744-ABF1-4181FEC3D4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t="9091" r="26423" b="-2"/>
          <a:stretch/>
        </p:blipFill>
        <p:spPr bwMode="auto">
          <a:xfrm>
            <a:off x="2642614" y="11584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9584F0-2286-D247-932F-41C8659B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832995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pt-BR" sz="4200" b="1" u="sng" dirty="0">
                <a:solidFill>
                  <a:schemeClr val="accent5"/>
                </a:solidFill>
                <a:uFill>
                  <a:solidFill>
                    <a:schemeClr val="bg2">
                      <a:lumMod val="50000"/>
                      <a:lumOff val="50000"/>
                    </a:schemeClr>
                  </a:solidFill>
                </a:uFill>
              </a:rPr>
              <a:t>Sinergia de pragas e de inovações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0070A48-73D6-5741-9236-0407DBD5D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" y="6079527"/>
            <a:ext cx="3447234" cy="6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75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E3E17D0-8D57-7040-851F-84A90FD5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865" y="468123"/>
            <a:ext cx="4086547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pt-BR" sz="4500" b="1" kern="1200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Obrigado!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3672" y="-43336"/>
            <a:ext cx="3872284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793706" y="4146310"/>
            <a:ext cx="23568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Imagem 21">
            <a:extLst>
              <a:ext uri="{FF2B5EF4-FFF2-40B4-BE49-F238E27FC236}">
                <a16:creationId xmlns:a16="http://schemas.microsoft.com/office/drawing/2014/main" id="{4ABFE7D2-FAA0-8B49-9CA7-5A26A4A4C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97" y="3569909"/>
            <a:ext cx="8614281" cy="168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3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0" name="Rectangle 72">
            <a:extLst>
              <a:ext uri="{FF2B5EF4-FFF2-40B4-BE49-F238E27FC236}">
                <a16:creationId xmlns:a16="http://schemas.microsoft.com/office/drawing/2014/main" id="{D93394DA-E684-47C2-9020-13225823F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064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b="1" dirty="0">
                <a:solidFill>
                  <a:schemeClr val="accent5"/>
                </a:solidFill>
              </a:rPr>
              <a:t>Aprimorando o Debate III:</a:t>
            </a:r>
            <a:br>
              <a:rPr lang="pt-BR" sz="3000" b="1" dirty="0">
                <a:solidFill>
                  <a:schemeClr val="accent5"/>
                </a:solidFill>
              </a:rPr>
            </a:br>
            <a:r>
              <a:rPr lang="pt-BR" sz="3000" b="1" dirty="0">
                <a:solidFill>
                  <a:schemeClr val="accent5"/>
                </a:solidFill>
              </a:rPr>
              <a:t>Seminários de Capacitação em HIV/AIDS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036058" cy="4303465"/>
          </a:xfrm>
        </p:spPr>
        <p:txBody>
          <a:bodyPr>
            <a:normAutofit/>
          </a:bodyPr>
          <a:lstStyle/>
          <a:p>
            <a:r>
              <a:rPr lang="pt-BR" sz="1700" dirty="0"/>
              <a:t>Quatro seminários de capacitação realizados ao longo de 2019</a:t>
            </a:r>
          </a:p>
          <a:p>
            <a:endParaRPr lang="pt-BR" sz="1700" dirty="0"/>
          </a:p>
          <a:p>
            <a:r>
              <a:rPr lang="pt-BR" sz="1700" dirty="0"/>
              <a:t>Publicação dos Anais </a:t>
            </a:r>
            <a:r>
              <a:rPr lang="pt-BR" sz="1700" b="1" i="1" dirty="0"/>
              <a:t>Respostas à AIDS no Brasil: Aprimorado o Debate III </a:t>
            </a:r>
            <a:r>
              <a:rPr lang="pt-BR" sz="1700" dirty="0"/>
              <a:t>(</a:t>
            </a:r>
            <a:r>
              <a:rPr lang="pt-BR" sz="17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http://abiaids.org.br/respostas-a-aids-no-brasil-aprimorado-o-debate-iii-anais/34071</a:t>
            </a:r>
            <a:r>
              <a:rPr lang="pt-BR" sz="1700" dirty="0"/>
              <a:t>)</a:t>
            </a:r>
          </a:p>
          <a:p>
            <a:endParaRPr lang="pt-BR" sz="1700" dirty="0"/>
          </a:p>
          <a:p>
            <a:r>
              <a:rPr lang="pt-BR" sz="1700" dirty="0"/>
              <a:t>Realização do quinto seminário – HIV/AIDS em tempos de COVID-19, uma análise da situação em 2020 – para fechar o ciclo do projeto</a:t>
            </a:r>
          </a:p>
          <a:p>
            <a:pPr marL="0" indent="0">
              <a:buNone/>
            </a:pPr>
            <a:endParaRPr lang="pt-BR" sz="1700" dirty="0"/>
          </a:p>
          <a:p>
            <a:pPr marL="0" indent="0">
              <a:buNone/>
            </a:pPr>
            <a:endParaRPr lang="pt-BR" sz="1700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8CBC377B-E81F-DA46-A384-7F396CE18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 r="2888"/>
          <a:stretch/>
        </p:blipFill>
        <p:spPr bwMode="auto">
          <a:xfrm>
            <a:off x="5991969" y="1904282"/>
            <a:ext cx="2567320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AC22B5C-94D1-FF42-96B9-E43D605DA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8" y="6079527"/>
            <a:ext cx="3447234" cy="6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1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eminário de Capacitação em HIV – Aprimorando o Debate III - ABIA">
            <a:extLst>
              <a:ext uri="{FF2B5EF4-FFF2-40B4-BE49-F238E27FC236}">
                <a16:creationId xmlns:a16="http://schemas.microsoft.com/office/drawing/2014/main" id="{478A463A-40E2-9340-8190-F88BB1B18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03" y="188089"/>
            <a:ext cx="3251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2° Seminario de Capacitação em HIV- Aprimorando o Debate III - ABIA">
            <a:extLst>
              <a:ext uri="{FF2B5EF4-FFF2-40B4-BE49-F238E27FC236}">
                <a16:creationId xmlns:a16="http://schemas.microsoft.com/office/drawing/2014/main" id="{B4043ADB-F37A-5F48-A1BB-28740357F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393" y="1532198"/>
            <a:ext cx="3251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3° Seminario de Capacitação em HIV- Aprimorando o Debate III - ABIA">
            <a:extLst>
              <a:ext uri="{FF2B5EF4-FFF2-40B4-BE49-F238E27FC236}">
                <a16:creationId xmlns:a16="http://schemas.microsoft.com/office/drawing/2014/main" id="{DE1BF38C-B19B-BF4B-812F-0BF9F07C3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793" y="3157978"/>
            <a:ext cx="3251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4° Seminario de Capacitação em HIV- Aprimorando o Debate III - ABIA">
            <a:extLst>
              <a:ext uri="{FF2B5EF4-FFF2-40B4-BE49-F238E27FC236}">
                <a16:creationId xmlns:a16="http://schemas.microsoft.com/office/drawing/2014/main" id="{F3E20F3F-1BB5-7846-90B8-BC148B92A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593" y="4783757"/>
            <a:ext cx="3664351" cy="197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9E74C81-72E1-AD45-85D3-CABE816831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8" y="6079527"/>
            <a:ext cx="3447234" cy="6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0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19110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760"/>
            <a:ext cx="7886700" cy="1325563"/>
          </a:xfrm>
        </p:spPr>
        <p:txBody>
          <a:bodyPr>
            <a:normAutofit/>
          </a:bodyPr>
          <a:lstStyle/>
          <a:p>
            <a:r>
              <a:rPr lang="pt-BR" sz="54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Análise da situação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452" y="2276856"/>
            <a:ext cx="3761613" cy="436701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800" dirty="0"/>
              <a:t>Uma ferramenta utilizada em relação a uma série de questões de saúde </a:t>
            </a:r>
          </a:p>
          <a:p>
            <a:pPr>
              <a:lnSpc>
                <a:spcPct val="90000"/>
              </a:lnSpc>
            </a:pPr>
            <a:endParaRPr lang="pt-BR" sz="1800" dirty="0"/>
          </a:p>
          <a:p>
            <a:pPr>
              <a:lnSpc>
                <a:spcPct val="90000"/>
              </a:lnSpc>
            </a:pPr>
            <a:r>
              <a:rPr lang="pt-BR" sz="1800" dirty="0"/>
              <a:t>Desenvolvida principalmente por instituições </a:t>
            </a:r>
            <a:r>
              <a:rPr lang="pt-BR" sz="1800" dirty="0" err="1"/>
              <a:t>inter-governamentais</a:t>
            </a:r>
            <a:r>
              <a:rPr lang="pt-BR" sz="1800" dirty="0"/>
              <a:t> (como a OMS e a OPAS), ministérios e secretarias da saúde, e instituições acadêmicas</a:t>
            </a:r>
            <a:r>
              <a:rPr lang="en-BR" sz="1800" dirty="0"/>
              <a:t> </a:t>
            </a:r>
            <a:endParaRPr lang="pt-BR" sz="1800" dirty="0"/>
          </a:p>
          <a:p>
            <a:pPr>
              <a:lnSpc>
                <a:spcPct val="90000"/>
              </a:lnSpc>
            </a:pPr>
            <a:endParaRPr lang="pt-BR" sz="1800" dirty="0"/>
          </a:p>
          <a:p>
            <a:pPr>
              <a:lnSpc>
                <a:spcPct val="90000"/>
              </a:lnSpc>
            </a:pPr>
            <a:r>
              <a:rPr lang="pt-BR" sz="1800" dirty="0"/>
              <a:t>Menos usada por organizações não-governamentais e outros atores da sociedade civil – mas pode ser muito útil ainda assim</a:t>
            </a:r>
          </a:p>
          <a:p>
            <a:pPr>
              <a:lnSpc>
                <a:spcPct val="90000"/>
              </a:lnSpc>
            </a:pPr>
            <a:endParaRPr lang="pt-BR" sz="1600" dirty="0"/>
          </a:p>
          <a:p>
            <a:pPr marL="0" indent="0">
              <a:lnSpc>
                <a:spcPct val="90000"/>
              </a:lnSpc>
              <a:buNone/>
            </a:pPr>
            <a:endParaRPr lang="pt-BR" sz="16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71FE380-2526-9C4C-BEDB-1504E8DA54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120"/>
          <a:stretch/>
        </p:blipFill>
        <p:spPr>
          <a:xfrm>
            <a:off x="245658" y="3300439"/>
            <a:ext cx="4505794" cy="14946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79" y="347471"/>
            <a:ext cx="8325612" cy="18013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A51BFF-5F31-E749-83BB-07B43BF3E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5216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No contexto do HIV/AIDS, a ‘análise de situação’ é associada com a UNAIDS, a OMS e outras agências</a:t>
            </a:r>
          </a:p>
        </p:txBody>
      </p:sp>
      <p:pic>
        <p:nvPicPr>
          <p:cNvPr id="4102" name="Picture 6" descr="FormaSUS recebe inscrições até esta quarta-feira - Nossa Vitória ...">
            <a:extLst>
              <a:ext uri="{FF2B5EF4-FFF2-40B4-BE49-F238E27FC236}">
                <a16:creationId xmlns:a16="http://schemas.microsoft.com/office/drawing/2014/main" id="{CCC853BF-1BC6-5741-AA49-6BE4FAACD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" r="11558" b="-1"/>
          <a:stretch/>
        </p:blipFill>
        <p:spPr bwMode="auto">
          <a:xfrm>
            <a:off x="630936" y="2516777"/>
            <a:ext cx="4677156" cy="3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1D0BA-1AB2-9E43-94C5-D48B30BB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135" y="2516777"/>
            <a:ext cx="3076955" cy="424283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000" dirty="0"/>
              <a:t>‘Conheça sua epidemia, conheça sua resposta’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2000" dirty="0"/>
              <a:t>(‘</a:t>
            </a:r>
            <a:r>
              <a:rPr lang="pt-BR" sz="2000" i="1" dirty="0" err="1"/>
              <a:t>Know</a:t>
            </a:r>
            <a:r>
              <a:rPr lang="pt-BR" sz="2000" i="1" dirty="0"/>
              <a:t> </a:t>
            </a:r>
            <a:r>
              <a:rPr lang="pt-BR" sz="2000" i="1" dirty="0" err="1"/>
              <a:t>your</a:t>
            </a:r>
            <a:r>
              <a:rPr lang="pt-BR" sz="2000" i="1" dirty="0"/>
              <a:t> </a:t>
            </a:r>
            <a:r>
              <a:rPr lang="pt-BR" sz="2000" i="1" dirty="0" err="1"/>
              <a:t>epidemic</a:t>
            </a:r>
            <a:r>
              <a:rPr lang="pt-BR" sz="2000" i="1" dirty="0"/>
              <a:t>, </a:t>
            </a:r>
            <a:r>
              <a:rPr lang="pt-BR" sz="2000" i="1" dirty="0" err="1"/>
              <a:t>know</a:t>
            </a:r>
            <a:r>
              <a:rPr lang="pt-BR" sz="2000" i="1" dirty="0"/>
              <a:t> </a:t>
            </a:r>
            <a:r>
              <a:rPr lang="pt-BR" sz="2000" i="1" dirty="0" err="1"/>
              <a:t>your</a:t>
            </a:r>
            <a:r>
              <a:rPr lang="pt-BR" sz="2000" i="1" dirty="0"/>
              <a:t> response</a:t>
            </a:r>
            <a:r>
              <a:rPr lang="pt-BR" sz="2000" dirty="0"/>
              <a:t>’)</a:t>
            </a:r>
            <a:r>
              <a:rPr lang="en-BR" sz="2000" dirty="0"/>
              <a:t> </a:t>
            </a:r>
            <a:endParaRPr lang="pt-BR" sz="2000" dirty="0"/>
          </a:p>
          <a:p>
            <a:pPr>
              <a:lnSpc>
                <a:spcPct val="90000"/>
              </a:lnSpc>
            </a:pPr>
            <a:endParaRPr lang="pt-BR" sz="2000" dirty="0"/>
          </a:p>
          <a:p>
            <a:pPr>
              <a:lnSpc>
                <a:spcPct val="90000"/>
              </a:lnSpc>
            </a:pPr>
            <a:r>
              <a:rPr lang="pt-BR" sz="2000" dirty="0"/>
              <a:t>HIV e AIDS também tem sido incluído como parte importante dos relatórios feitos pelo Ministério da Saúde até 2018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2000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pt-BR" sz="18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0AFF351-F799-C146-9935-E2236CC8B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" y="6134119"/>
            <a:ext cx="3447234" cy="6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07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A51BFF-5F31-E749-83BB-07B43BF3E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98418"/>
            <a:ext cx="2916855" cy="4461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200" b="1" dirty="0">
                <a:solidFill>
                  <a:srgbClr val="FFC000"/>
                </a:solidFill>
              </a:rPr>
              <a:t>Uma metodologia qualitativa e analítica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1D0BA-1AB2-9E43-94C5-D48B30BB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0" y="591344"/>
            <a:ext cx="5389895" cy="5585619"/>
          </a:xfrm>
        </p:spPr>
        <p:txBody>
          <a:bodyPr anchor="ctr">
            <a:normAutofit/>
          </a:bodyPr>
          <a:lstStyle/>
          <a:p>
            <a:r>
              <a:rPr lang="pt-BR" sz="3000" dirty="0"/>
              <a:t>Utiliza dados existentes</a:t>
            </a:r>
          </a:p>
          <a:p>
            <a:endParaRPr lang="pt-BR" sz="3000" dirty="0"/>
          </a:p>
          <a:p>
            <a:r>
              <a:rPr lang="pt-BR" sz="3000" dirty="0"/>
              <a:t>Procura indagar estes dados criticamente para fazer um tipo de </a:t>
            </a:r>
            <a:r>
              <a:rPr lang="pt-BR" sz="3000" dirty="0" err="1"/>
              <a:t>raio-x</a:t>
            </a:r>
            <a:r>
              <a:rPr lang="pt-BR" sz="3000" dirty="0"/>
              <a:t> da situação atual (no nosso caso, da resposta frente à epidemia no Brasil) para melhor planejar estratégias e ações </a:t>
            </a:r>
          </a:p>
          <a:p>
            <a:pPr marL="0" indent="0">
              <a:buNone/>
            </a:pPr>
            <a:r>
              <a:rPr lang="pt-BR" sz="3000" dirty="0"/>
              <a:t> </a:t>
            </a:r>
          </a:p>
          <a:p>
            <a:pPr marL="0" indent="0">
              <a:buNone/>
            </a:pPr>
            <a:endParaRPr lang="pt-BR" sz="30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58A9353-91CD-0C46-A8F6-69081D73E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8" y="6079527"/>
            <a:ext cx="3447234" cy="6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86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A51BFF-5F31-E749-83BB-07B43BF3E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1344"/>
            <a:ext cx="2915425" cy="5585619"/>
          </a:xfrm>
        </p:spPr>
        <p:txBody>
          <a:bodyPr>
            <a:normAutofit/>
          </a:bodyPr>
          <a:lstStyle/>
          <a:p>
            <a:r>
              <a:rPr lang="pt-BR" sz="3700" b="1" dirty="0">
                <a:solidFill>
                  <a:srgbClr val="FFC000"/>
                </a:solidFill>
              </a:rPr>
              <a:t>Objetivos típicos</a:t>
            </a:r>
            <a:br>
              <a:rPr lang="pt-BR" sz="3700" b="1" dirty="0">
                <a:solidFill>
                  <a:srgbClr val="FFC000"/>
                </a:solidFill>
              </a:rPr>
            </a:br>
            <a:r>
              <a:rPr lang="pt-BR" sz="3700" b="1" dirty="0">
                <a:solidFill>
                  <a:srgbClr val="FFC000"/>
                </a:solidFill>
              </a:rPr>
              <a:t>da ‘análise de situação’ 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1D0BA-1AB2-9E43-94C5-D48B30BB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514350" indent="-51435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sz="2000" dirty="0"/>
              <a:t>Descrever o potencial das políticas e padrões atuais do programas de saúde pública para oferecer serviços de qualidade</a:t>
            </a:r>
          </a:p>
          <a:p>
            <a:pPr marL="514350" indent="-51435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sz="2000" dirty="0"/>
              <a:t>Descrever a capacidade de equipes e instalações existentes de fornecer serviços de qualidade aos usuários</a:t>
            </a:r>
          </a:p>
          <a:p>
            <a:pPr marL="514350" indent="-51435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sz="2000" dirty="0"/>
              <a:t>Descrever a qualidade real do atendimento recebido pelas pessoas que utilizam os serviços</a:t>
            </a:r>
          </a:p>
          <a:p>
            <a:pPr marL="514350" indent="-51435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sz="2000" dirty="0"/>
              <a:t>Determinar as tendências dos programas ao longo do tempo através do uso de análises de situação repetidas</a:t>
            </a:r>
          </a:p>
          <a:p>
            <a:pPr marL="514350" indent="-51435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sz="2000" dirty="0"/>
              <a:t>Resgatar a memória e documentar a história da resposta comunitária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6EEFA4F-F86A-B64D-AD10-570A9C59D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8" y="6079527"/>
            <a:ext cx="3447234" cy="6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52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9584F0-2286-D247-932F-41C8659B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991522"/>
            <a:ext cx="2400300" cy="4461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100" b="1" dirty="0">
                <a:solidFill>
                  <a:schemeClr val="accent5"/>
                </a:solidFill>
              </a:rPr>
              <a:t>Objetivos específicos </a:t>
            </a:r>
            <a:br>
              <a:rPr lang="pt-BR" sz="3100" b="1" dirty="0">
                <a:solidFill>
                  <a:schemeClr val="accent5"/>
                </a:solidFill>
              </a:rPr>
            </a:br>
            <a:r>
              <a:rPr lang="pt-BR" sz="3100" b="1" dirty="0">
                <a:solidFill>
                  <a:schemeClr val="accent5"/>
                </a:solidFill>
              </a:rPr>
              <a:t>da ‘análise da situação’ neste seminário</a:t>
            </a:r>
          </a:p>
        </p:txBody>
      </p:sp>
      <p:sp>
        <p:nvSpPr>
          <p:cNvPr id="17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B18E8-A4C9-E54F-BCBB-215F2BC5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454" y="636190"/>
            <a:ext cx="5786535" cy="5585619"/>
          </a:xfrm>
        </p:spPr>
        <p:txBody>
          <a:bodyPr anchor="ctr">
            <a:no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pt-BR" sz="1800" dirty="0"/>
              <a:t>Fortalecer o olhar e a atuação da sociedade civil organizada e as organizações não-governamentais no enfrentamento da epidemia de HIV/AIDS no Brasil.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pt-BR" sz="18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pt-BR" sz="1800" dirty="0"/>
              <a:t>Reforçar a construção de uma agenda comunitária de enfrentamento da epidemia de HIV/AIDS em 2020 – o ano em que a epidemia de HIV e AIDS completa 40 anos e passa para o começo da sua quinta década, e quando também aparece uma nova pandemia, COVID-19, de proporções inéditas desde o surgimento da AIDS.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pt-BR" sz="18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pt-BR" sz="1800" dirty="0"/>
              <a:t>Reafirmar a importância de um conhecimento empírico e crítico sobre o estado atual da epidemia e da resposta frente a ela como questões centrais para a promoção da saúde coletiva no Brasil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pt-BR" sz="18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pt-BR" sz="1800" dirty="0"/>
              <a:t>Examinar as sinergias existentes entre a pandemia da AIDS (já existente durante 40 anos) e a nova pandemia de COVID-19</a:t>
            </a:r>
          </a:p>
          <a:p>
            <a:pPr marL="0" indent="0">
              <a:lnSpc>
                <a:spcPct val="90000"/>
              </a:lnSpc>
              <a:spcAft>
                <a:spcPts val="1800"/>
              </a:spcAft>
              <a:buNone/>
            </a:pPr>
            <a:endParaRPr lang="pt-BR" sz="18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6C8A257-EE19-2342-84C2-BB8BDFB48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8" y="6079527"/>
            <a:ext cx="3447234" cy="6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21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9584F0-2286-D247-932F-41C8659B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86412"/>
            <a:ext cx="2400300" cy="4461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Organização do Seminário</a:t>
            </a:r>
            <a:br>
              <a:rPr lang="pt-BR" sz="28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</a:br>
            <a:r>
              <a:rPr lang="pt-BR" sz="28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ao longo desta semana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B18E8-A4C9-E54F-BCBB-215F2BC5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sz="1500" dirty="0"/>
              <a:t>Análise e avaliação da conjuntura política atual no que diz respeito ao enfrentamento da AIDS em temos da COVID-19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sz="1500" dirty="0"/>
              <a:t>Análise histórica e reflexão crítica sobre a história da resposta frente a AIDS tanto no mundo quanto no Brasil e as lições aprendidas desta experiência para o enfrentamento da COVID-19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sz="1500" dirty="0"/>
              <a:t>A atual situação de assistência e acesso ao tratamento e cuidados necessários para as pessoas vivendo com HIV e AIDS em tempos de COVID-19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sz="1500" dirty="0"/>
              <a:t>O atual estado da arte na prevenção (combinada) e na promoção da saúde frente a AIDS, e as suas lições para o enfrentamento da COVID-19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sz="1500" dirty="0"/>
              <a:t>O retorno do estigma e discriminação, mas também o surgimento de omissão e descaso, no final da quarta década da epidemia da AIDS, e as sinergias com estigme e discriminação em relação a COVID-19.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endParaRPr lang="pt-BR" sz="15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3CDEB70-2BA2-404D-B0DD-EACEDA627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8" y="6079527"/>
            <a:ext cx="3447234" cy="6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94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891</Words>
  <Application>Microsoft Macintosh PowerPoint</Application>
  <PresentationFormat>Apresentação na tela (4:3)</PresentationFormat>
  <Paragraphs>81</Paragraphs>
  <Slides>16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Aprimorando o Debate III: HIV/AIDS em tempos de COVID-19 Análise da situação  do HIV/AIDS no Brasil</vt:lpstr>
      <vt:lpstr>Aprimorando o Debate III: Seminários de Capacitação em HIV/AIDS</vt:lpstr>
      <vt:lpstr>Apresentação do PowerPoint</vt:lpstr>
      <vt:lpstr>Análise da situação</vt:lpstr>
      <vt:lpstr>No contexto do HIV/AIDS, a ‘análise de situação’ é associada com a UNAIDS, a OMS e outras agências</vt:lpstr>
      <vt:lpstr>Uma metodologia qualitativa e analítica</vt:lpstr>
      <vt:lpstr>Objetivos típicos da ‘análise de situação’ </vt:lpstr>
      <vt:lpstr>Objetivos específicos  da ‘análise da situação’ neste seminário</vt:lpstr>
      <vt:lpstr>Organização do Seminário ao longo desta semana</vt:lpstr>
      <vt:lpstr>A longa história da AIDS no Brasil e no mundo…</vt:lpstr>
      <vt:lpstr>A chegada recente (mas devastadora) da COVID-19</vt:lpstr>
      <vt:lpstr>Três Ferramentas Conceituais</vt:lpstr>
      <vt:lpstr>Apresentação do PowerPoint</vt:lpstr>
      <vt:lpstr>Políticas e Pandemias</vt:lpstr>
      <vt:lpstr>Sinergia de pragas e de inovações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Aprimorando o Debate III: HIV/AIDS em tempos de COVID-19 Análise da situação  do HIV/AIDS no Brasil</dc:title>
  <dc:creator>Richard Parker</dc:creator>
  <cp:lastModifiedBy>Rajnia Rodrigues</cp:lastModifiedBy>
  <cp:revision>7</cp:revision>
  <dcterms:created xsi:type="dcterms:W3CDTF">2020-07-05T14:14:14Z</dcterms:created>
  <dcterms:modified xsi:type="dcterms:W3CDTF">2020-07-06T00:57:31Z</dcterms:modified>
</cp:coreProperties>
</file>